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3"/>
  </p:notesMasterIdLst>
  <p:handoutMasterIdLst>
    <p:handoutMasterId r:id="rId34"/>
  </p:handoutMasterIdLst>
  <p:sldIdLst>
    <p:sldId id="769" r:id="rId7"/>
    <p:sldId id="1529" r:id="rId8"/>
    <p:sldId id="1540" r:id="rId9"/>
    <p:sldId id="1678" r:id="rId10"/>
    <p:sldId id="1679" r:id="rId11"/>
    <p:sldId id="1680" r:id="rId12"/>
    <p:sldId id="1681" r:id="rId13"/>
    <p:sldId id="1682" r:id="rId14"/>
    <p:sldId id="1683" r:id="rId15"/>
    <p:sldId id="1547" r:id="rId16"/>
    <p:sldId id="1677" r:id="rId17"/>
    <p:sldId id="1685" r:id="rId18"/>
    <p:sldId id="1687" r:id="rId19"/>
    <p:sldId id="1688" r:id="rId20"/>
    <p:sldId id="1689" r:id="rId21"/>
    <p:sldId id="1690" r:id="rId22"/>
    <p:sldId id="1693" r:id="rId23"/>
    <p:sldId id="1692" r:id="rId24"/>
    <p:sldId id="1694" r:id="rId25"/>
    <p:sldId id="1695" r:id="rId26"/>
    <p:sldId id="1696" r:id="rId27"/>
    <p:sldId id="1697" r:id="rId28"/>
    <p:sldId id="1698" r:id="rId29"/>
    <p:sldId id="1699" r:id="rId30"/>
    <p:sldId id="1700" r:id="rId31"/>
    <p:sldId id="1539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84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6/11/relationships/changesInfo" Target="changesInfos/changesInfo1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5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jpeg"/><Relationship Id="rId4" Type="http://schemas.openxmlformats.org/officeDocument/2006/relationships/image" Target="../media/image6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gi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gi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gi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  <a:endParaRPr lang="en-US" sz="28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4A037-8BFD-F4FB-7F88-34AB0237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228F74-661A-3071-A4EC-C3D4349A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42720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Gradients, Jacobians, and Hessians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7EFC-C1EA-5722-A590-7274FCD2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010"/>
          <a:stretch>
            <a:fillRect/>
          </a:stretch>
        </p:blipFill>
        <p:spPr>
          <a:xfrm>
            <a:off x="121299" y="1883641"/>
            <a:ext cx="6066143" cy="155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D500-4E28-5A55-00CF-23E020D1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8" y="704476"/>
            <a:ext cx="6066143" cy="1147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8A104-A517-50F4-6BF8-6B024C67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98" b="-2490"/>
          <a:stretch>
            <a:fillRect/>
          </a:stretch>
        </p:blipFill>
        <p:spPr>
          <a:xfrm>
            <a:off x="121299" y="3501450"/>
            <a:ext cx="6066143" cy="168426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C80F39F-BE03-C6B3-8872-C00F33D2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83" y="61045"/>
            <a:ext cx="2449332" cy="19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70616E3-0A78-6CC1-77B3-FA59D75E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477" y="2106296"/>
            <a:ext cx="2811156" cy="12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5E480B-F02D-B038-EBB8-7FDC84990B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214" r="15619"/>
          <a:stretch>
            <a:fillRect/>
          </a:stretch>
        </p:blipFill>
        <p:spPr>
          <a:xfrm>
            <a:off x="6129455" y="3669222"/>
            <a:ext cx="1515821" cy="1275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7DCB0-72C0-50FC-E938-40DC5C7BE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659" y="3641995"/>
            <a:ext cx="1358974" cy="14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DE8C0-B5B7-9DB0-C702-06A5B5C3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0A13705-41AD-4CF0-9971-38E718E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5544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Differentiation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16A52-DD66-E7AE-52AA-C645DB06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74"/>
          <a:stretch>
            <a:fillRect/>
          </a:stretch>
        </p:blipFill>
        <p:spPr>
          <a:xfrm>
            <a:off x="278871" y="557049"/>
            <a:ext cx="5750181" cy="1531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C8286-8D7A-E19D-9D4C-C3D2E8D9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1" y="3493153"/>
            <a:ext cx="5779347" cy="90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0FB96-8F25-931F-1037-2ED525B9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47"/>
          <a:stretch>
            <a:fillRect/>
          </a:stretch>
        </p:blipFill>
        <p:spPr>
          <a:xfrm>
            <a:off x="288986" y="4423742"/>
            <a:ext cx="5740066" cy="660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1C9B2-4BD4-2DCA-DC44-EB46884818FB}"/>
              </a:ext>
            </a:extLst>
          </p:cNvPr>
          <p:cNvSpPr/>
          <p:nvPr/>
        </p:nvSpPr>
        <p:spPr>
          <a:xfrm>
            <a:off x="6045155" y="4512502"/>
            <a:ext cx="300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Used in optimization, control, and variational methods.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F98B5-1389-AF3F-AFCC-4B77E30D2273}"/>
              </a:ext>
            </a:extLst>
          </p:cNvPr>
          <p:cNvSpPr/>
          <p:nvPr/>
        </p:nvSpPr>
        <p:spPr>
          <a:xfrm>
            <a:off x="6045155" y="3570500"/>
            <a:ext cx="2954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Newton’s method. Connects the gradient to the linear term (slope) and the Hessian to the quadratic term (curvature)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6B87B-A468-C6CB-F4C1-7029DBD2089A}"/>
              </a:ext>
            </a:extLst>
          </p:cNvPr>
          <p:cNvSpPr/>
          <p:nvPr/>
        </p:nvSpPr>
        <p:spPr>
          <a:xfrm>
            <a:off x="6140767" y="2394732"/>
            <a:ext cx="281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automatic differentiation in scientific computing and backpropagation in machine learning. 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C553F-D202-B5C8-398A-13C1D83E060E}"/>
              </a:ext>
            </a:extLst>
          </p:cNvPr>
          <p:cNvSpPr/>
          <p:nvPr/>
        </p:nvSpPr>
        <p:spPr>
          <a:xfrm>
            <a:off x="6115658" y="867713"/>
            <a:ext cx="2813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Linearity ensures gradient operators work with sums. The product rule is essential for physics models. The quotient rule appears in normalization.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D11CC-41FC-3EC6-C4D7-3BC2DA84E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" y="2087014"/>
            <a:ext cx="5769232" cy="13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852-D4B5-9696-2AA4-A099FF3A2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463FA90-E642-E4D5-9660-2D165C21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0A0A0-14CB-AC3F-E818-748CB45D6C76}"/>
              </a:ext>
            </a:extLst>
          </p:cNvPr>
          <p:cNvSpPr txBox="1"/>
          <p:nvPr/>
        </p:nvSpPr>
        <p:spPr>
          <a:xfrm>
            <a:off x="239379" y="514102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Optimization provides the mathematical framework for finding the best decision under given criteria.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03064-F62E-BA56-9E51-F09BF9D2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348" t="43678" r="10274"/>
          <a:stretch>
            <a:fillRect/>
          </a:stretch>
        </p:blipFill>
        <p:spPr>
          <a:xfrm>
            <a:off x="4131367" y="1093347"/>
            <a:ext cx="1223553" cy="55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D5CDC-0325-3AB9-CE68-B3FF4FF06986}"/>
              </a:ext>
            </a:extLst>
          </p:cNvPr>
          <p:cNvSpPr txBox="1"/>
          <p:nvPr/>
        </p:nvSpPr>
        <p:spPr>
          <a:xfrm>
            <a:off x="274320" y="1163465"/>
            <a:ext cx="3692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Unconstrained optimization problem: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64F78-0689-B6DE-007D-43888CB01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9" y="1692926"/>
            <a:ext cx="6236637" cy="295374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2E7E3FD-B660-CD7C-9842-28108CBE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46" y="2880253"/>
            <a:ext cx="2784454" cy="222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4G - The nature of stationary points - OLVER EDUCATION">
            <a:extLst>
              <a:ext uri="{FF2B5EF4-FFF2-40B4-BE49-F238E27FC236}">
                <a16:creationId xmlns:a16="http://schemas.microsoft.com/office/drawing/2014/main" id="{FE4D7F15-FE14-AF0D-6197-0C4D73DA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446" y="953827"/>
            <a:ext cx="2125729" cy="18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BE83D-A518-02AF-968B-6F447AB6C81C}"/>
              </a:ext>
            </a:extLst>
          </p:cNvPr>
          <p:cNvSpPr txBox="1"/>
          <p:nvPr/>
        </p:nvSpPr>
        <p:spPr>
          <a:xfrm>
            <a:off x="346277" y="4686990"/>
            <a:ext cx="60132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Critical points mark the candidates for optima in optimization problems.   </a:t>
            </a:r>
          </a:p>
        </p:txBody>
      </p:sp>
    </p:spTree>
    <p:extLst>
      <p:ext uri="{BB962C8B-B14F-4D97-AF65-F5344CB8AC3E}">
        <p14:creationId xmlns:p14="http://schemas.microsoft.com/office/powerpoint/2010/main" val="30608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20FB-6740-3BCD-9591-2D9E3160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91552EA-9F89-C217-4178-2A0E2480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82A3A-8EC1-366E-4EAC-031447D636E1}"/>
              </a:ext>
            </a:extLst>
          </p:cNvPr>
          <p:cNvSpPr txBox="1"/>
          <p:nvPr/>
        </p:nvSpPr>
        <p:spPr>
          <a:xfrm>
            <a:off x="239379" y="514102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Optimization provides the mathematical framework for finding the best decision under given criteria.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9D7A-BDF7-EEAF-757B-7801B870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348" t="43678" r="10274"/>
          <a:stretch>
            <a:fillRect/>
          </a:stretch>
        </p:blipFill>
        <p:spPr>
          <a:xfrm>
            <a:off x="4131367" y="1093347"/>
            <a:ext cx="1223553" cy="55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955ED-8E67-2281-E731-B0D9CCE2C233}"/>
              </a:ext>
            </a:extLst>
          </p:cNvPr>
          <p:cNvSpPr txBox="1"/>
          <p:nvPr/>
        </p:nvSpPr>
        <p:spPr>
          <a:xfrm>
            <a:off x="274320" y="1163465"/>
            <a:ext cx="3692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Unconstrained optimization problem: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9F922D-10EB-4759-33DE-D1CE0046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46" y="2880253"/>
            <a:ext cx="2784454" cy="222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4G - The nature of stationary points - OLVER EDUCATION">
            <a:extLst>
              <a:ext uri="{FF2B5EF4-FFF2-40B4-BE49-F238E27FC236}">
                <a16:creationId xmlns:a16="http://schemas.microsoft.com/office/drawing/2014/main" id="{52705E7A-8265-0A2F-3540-173DF6A6F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446" y="953827"/>
            <a:ext cx="2125729" cy="18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8020FC-966A-53A6-13DB-21D41A96D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76" y="2055156"/>
            <a:ext cx="6133171" cy="1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2C574-984B-CCC0-09D2-48DE55B032C7}"/>
              </a:ext>
            </a:extLst>
          </p:cNvPr>
          <p:cNvSpPr txBox="1"/>
          <p:nvPr/>
        </p:nvSpPr>
        <p:spPr>
          <a:xfrm>
            <a:off x="182725" y="3819320"/>
            <a:ext cx="6133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Optimality conditions are used in optimization algorithms to find optimal solutions (extrema of a function).</a:t>
            </a:r>
          </a:p>
        </p:txBody>
      </p:sp>
    </p:spTree>
    <p:extLst>
      <p:ext uri="{BB962C8B-B14F-4D97-AF65-F5344CB8AC3E}">
        <p14:creationId xmlns:p14="http://schemas.microsoft.com/office/powerpoint/2010/main" val="2848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EEA55-B836-6859-3331-DC91B41C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9C80B16-7CFF-FA04-6135-736BAD2F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Gradient-Based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C33DD-DA7E-E30B-47F4-3FD38728D7CD}"/>
              </a:ext>
            </a:extLst>
          </p:cNvPr>
          <p:cNvSpPr txBox="1"/>
          <p:nvPr/>
        </p:nvSpPr>
        <p:spPr>
          <a:xfrm>
            <a:off x="239379" y="514102"/>
            <a:ext cx="8451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Gradient descent is the fundamental iterative scheme for minimizing functions, forming the basis for most large-scale optimization and machine learning algorithms.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7BB765-B071-CE64-15F6-DDF12928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3" y="1158642"/>
            <a:ext cx="6772324" cy="3815524"/>
          </a:xfrm>
          <a:prstGeom prst="rect">
            <a:avLst/>
          </a:prstGeom>
        </p:spPr>
      </p:pic>
      <p:pic>
        <p:nvPicPr>
          <p:cNvPr id="10" name="Picture 9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A9FF03A-1AD9-92F9-B948-10C2372C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858" y="1123808"/>
            <a:ext cx="1739822" cy="165599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FD35E86-E819-2DAD-2609-03E92D632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29"/>
          <a:stretch>
            <a:fillRect/>
          </a:stretch>
        </p:blipFill>
        <p:spPr bwMode="auto">
          <a:xfrm>
            <a:off x="6865477" y="2912446"/>
            <a:ext cx="2190206" cy="16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1A1970-C090-ACB8-C182-183E66508E3B}"/>
              </a:ext>
            </a:extLst>
          </p:cNvPr>
          <p:cNvSpPr txBox="1"/>
          <p:nvPr/>
        </p:nvSpPr>
        <p:spPr>
          <a:xfrm>
            <a:off x="7106194" y="4897279"/>
            <a:ext cx="19454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illustrations by Alec Radford</a:t>
            </a:r>
          </a:p>
        </p:txBody>
      </p:sp>
    </p:spTree>
    <p:extLst>
      <p:ext uri="{BB962C8B-B14F-4D97-AF65-F5344CB8AC3E}">
        <p14:creationId xmlns:p14="http://schemas.microsoft.com/office/powerpoint/2010/main" val="132622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13842-064D-6D49-C80A-3A07B6FAE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B99C954-E8E2-F96D-D286-E251E220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More Gradient-Based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83307-30C7-C932-6352-CBD05299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" y="793662"/>
            <a:ext cx="6551403" cy="4180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EB0E04-4C0D-6F98-15B1-5065F0ACA7D4}"/>
              </a:ext>
            </a:extLst>
          </p:cNvPr>
          <p:cNvSpPr txBox="1"/>
          <p:nvPr/>
        </p:nvSpPr>
        <p:spPr>
          <a:xfrm>
            <a:off x="7106194" y="4897279"/>
            <a:ext cx="19454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illustrations by Alec Radford</a:t>
            </a:r>
          </a:p>
        </p:txBody>
      </p:sp>
      <p:pic>
        <p:nvPicPr>
          <p:cNvPr id="9222" name="Picture 6" descr="without-scaling-information-really-struggle-to-here-SGD-gets-no-where-Nesterov-Accelerated-Momentum-exhibits-oscillations-unt">
            <a:extLst>
              <a:ext uri="{FF2B5EF4-FFF2-40B4-BE49-F238E27FC236}">
                <a16:creationId xmlns:a16="http://schemas.microsoft.com/office/drawing/2014/main" id="{D013DFC2-89AE-DBD4-926C-CF6F7027A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/>
          <a:stretch>
            <a:fillRect/>
          </a:stretch>
        </p:blipFill>
        <p:spPr bwMode="auto">
          <a:xfrm>
            <a:off x="6683190" y="548640"/>
            <a:ext cx="2402407" cy="19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ehavior-saddle-point-NAG-Momentum-again-to-explore-around-almost-taking-different-path-Adadelta-Adagrad-RMSProp-proceed-like">
            <a:extLst>
              <a:ext uri="{FF2B5EF4-FFF2-40B4-BE49-F238E27FC236}">
                <a16:creationId xmlns:a16="http://schemas.microsoft.com/office/drawing/2014/main" id="{DF6075A1-F2D4-5ECF-BA35-D93AF1452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/>
          <a:stretch>
            <a:fillRect/>
          </a:stretch>
        </p:blipFill>
        <p:spPr bwMode="auto">
          <a:xfrm>
            <a:off x="6697960" y="2620115"/>
            <a:ext cx="2387638" cy="214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D558-BF3A-CDF2-C72D-5054769A5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3108B2D-E1B9-497B-30CC-F1EC960C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Important Properties for Gradient-Based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E9732-D245-7AEF-0BAA-1FE0FB04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8" y="694398"/>
            <a:ext cx="6524821" cy="4301055"/>
          </a:xfrm>
          <a:prstGeom prst="rect">
            <a:avLst/>
          </a:prstGeom>
        </p:spPr>
      </p:pic>
      <p:pic>
        <p:nvPicPr>
          <p:cNvPr id="12290" name="Picture 2" descr="Comparison of strongly convex and convex functions. The strongly convex...  | Download Scientific Diagram">
            <a:extLst>
              <a:ext uri="{FF2B5EF4-FFF2-40B4-BE49-F238E27FC236}">
                <a16:creationId xmlns:a16="http://schemas.microsoft.com/office/drawing/2014/main" id="{0FC4360E-54AC-7040-F4D2-68A1D04E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"/>
          <a:stretch>
            <a:fillRect/>
          </a:stretch>
        </p:blipFill>
        <p:spPr bwMode="auto">
          <a:xfrm>
            <a:off x="6713033" y="1860901"/>
            <a:ext cx="2430967" cy="7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0B7F77A-47DC-363B-1A9A-1129F5434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060" y="3062450"/>
            <a:ext cx="2167872" cy="19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undefined">
            <a:extLst>
              <a:ext uri="{FF2B5EF4-FFF2-40B4-BE49-F238E27FC236}">
                <a16:creationId xmlns:a16="http://schemas.microsoft.com/office/drawing/2014/main" id="{6200A55F-F872-7A02-FD89-01279ABB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3" y="225810"/>
            <a:ext cx="1414222" cy="14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57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DEB45-C143-A0AD-BC7D-BC59D38F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FCF99B-E01F-8248-E39D-17855B3C1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Convergence </a:t>
            </a:r>
            <a:r>
              <a:rPr lang="en-US" sz="1875" dirty="0"/>
              <a:t>of </a:t>
            </a:r>
            <a:r>
              <a:rPr lang="en-US" sz="1875" dirty="0">
                <a:solidFill>
                  <a:schemeClr val="tx2"/>
                </a:solidFill>
              </a:rPr>
              <a:t>Gradient-Based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DB818-9A7F-2F81-8DC5-5DBB4A1B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5" y="654338"/>
            <a:ext cx="6901502" cy="1113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A0D8B-A72D-787F-F301-2374A549D1D7}"/>
              </a:ext>
            </a:extLst>
          </p:cNvPr>
          <p:cNvSpPr txBox="1"/>
          <p:nvPr/>
        </p:nvSpPr>
        <p:spPr>
          <a:xfrm>
            <a:off x="973165" y="1768097"/>
            <a:ext cx="644434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Descent Lemma formalizes the idea that smooth functions behave locally like quadratic upper bounds. This provides the key inequality used to analyze gradient descent.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0" name="AutoShape 2" descr="Output image">
            <a:extLst>
              <a:ext uri="{FF2B5EF4-FFF2-40B4-BE49-F238E27FC236}">
                <a16:creationId xmlns:a16="http://schemas.microsoft.com/office/drawing/2014/main" id="{0F72F316-CA16-5AF2-FCBD-47460FA46E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 descr="A graph of a function&#10;&#10;AI-generated content may be incorrect.">
            <a:extLst>
              <a:ext uri="{FF2B5EF4-FFF2-40B4-BE49-F238E27FC236}">
                <a16:creationId xmlns:a16="http://schemas.microsoft.com/office/drawing/2014/main" id="{4CE46796-BA20-2D07-4A57-893CAC86D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50" y="2408471"/>
            <a:ext cx="3457302" cy="27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7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CEADA-30E3-8E3F-A301-4B3210F2A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784E96F-F4CA-9AFE-4509-6BCC2FEE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Convergence </a:t>
            </a:r>
            <a:r>
              <a:rPr lang="en-US" sz="1875" dirty="0"/>
              <a:t>of </a:t>
            </a:r>
            <a:r>
              <a:rPr lang="en-US" sz="1875" dirty="0">
                <a:solidFill>
                  <a:schemeClr val="tx2"/>
                </a:solidFill>
              </a:rPr>
              <a:t>Gradient-Based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D4F04C-8D72-5D2E-5E12-C081D2F3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" y="618309"/>
            <a:ext cx="6941432" cy="1498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A4FE93-6169-98F0-6B88-30F1F078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3" y="2571750"/>
            <a:ext cx="6902341" cy="1753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29F398-FE50-35F6-E7A0-F30519451F31}"/>
              </a:ext>
            </a:extLst>
          </p:cNvPr>
          <p:cNvSpPr txBox="1"/>
          <p:nvPr/>
        </p:nvSpPr>
        <p:spPr>
          <a:xfrm>
            <a:off x="296091" y="4402379"/>
            <a:ext cx="8101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Theorem 2.3.3 for strongly convex and smooth functions shows that gradient descent not only decreases the objective monotonically but does so at a geometric rate, with the error shrinking by a fixed factor at each iteration.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57A1E-B499-7E63-E19F-98A0DD7CA21D}"/>
              </a:ext>
            </a:extLst>
          </p:cNvPr>
          <p:cNvSpPr txBox="1"/>
          <p:nvPr/>
        </p:nvSpPr>
        <p:spPr>
          <a:xfrm>
            <a:off x="296091" y="2116701"/>
            <a:ext cx="8101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Corollary 2.3.2 guarantees that a properly scaled gradient step always reduces the objective of a smooth function.</a:t>
            </a:r>
          </a:p>
        </p:txBody>
      </p:sp>
    </p:spTree>
    <p:extLst>
      <p:ext uri="{BB962C8B-B14F-4D97-AF65-F5344CB8AC3E}">
        <p14:creationId xmlns:p14="http://schemas.microsoft.com/office/powerpoint/2010/main" val="12203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E43F-FCC4-FA2C-B935-617AFD327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12EC000-DAF9-20D7-1CFB-4F1D174A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Deep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8CFBFF-D8BE-DCA8-962F-CCC9DA03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8" y="648155"/>
            <a:ext cx="6519916" cy="1617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6164C-7BA0-FC14-71E6-2D5479F2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" y="2355330"/>
            <a:ext cx="6598893" cy="1617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55DC6-257C-DF0C-4137-BDA0EB70E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7" y="4159144"/>
            <a:ext cx="6565327" cy="779703"/>
          </a:xfrm>
          <a:prstGeom prst="rect">
            <a:avLst/>
          </a:prstGeom>
        </p:spPr>
      </p:pic>
      <p:pic>
        <p:nvPicPr>
          <p:cNvPr id="10" name="Picture 2" descr="A Brief introduction to Perceptron | by Manhar Sharma | Becoming Human:  Artificial Intelligence Magazine">
            <a:extLst>
              <a:ext uri="{FF2B5EF4-FFF2-40B4-BE49-F238E27FC236}">
                <a16:creationId xmlns:a16="http://schemas.microsoft.com/office/drawing/2014/main" id="{80FDC2DD-298A-52C3-BF04-7AB5EC66B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/>
          <a:stretch>
            <a:fillRect/>
          </a:stretch>
        </p:blipFill>
        <p:spPr bwMode="auto">
          <a:xfrm>
            <a:off x="6736026" y="2468259"/>
            <a:ext cx="2407974" cy="12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66713A8-07F7-4EDF-5F66-FE26BBC14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"/>
          <a:stretch/>
        </p:blipFill>
        <p:spPr bwMode="auto">
          <a:xfrm>
            <a:off x="6983046" y="363414"/>
            <a:ext cx="1913934" cy="21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U vs. Sigmoid Function in Deep Neural Networks | dl-question-bank ...">
            <a:extLst>
              <a:ext uri="{FF2B5EF4-FFF2-40B4-BE49-F238E27FC236}">
                <a16:creationId xmlns:a16="http://schemas.microsoft.com/office/drawing/2014/main" id="{D2578342-DCA5-F76F-7B1A-DBEB8664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34" y="3944981"/>
            <a:ext cx="2471049" cy="9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400" dirty="0"/>
              <a:t>Week 1: Introduction to Scientific Machine Learning (</a:t>
            </a:r>
            <a:r>
              <a:rPr lang="en-US" sz="1400" dirty="0" err="1"/>
              <a:t>SciML</a:t>
            </a:r>
            <a:r>
              <a:rPr lang="en-US" sz="1400" dirty="0"/>
              <a:t>)</a:t>
            </a:r>
          </a:p>
          <a:p>
            <a:pPr lvl="0" fontAlgn="base"/>
            <a:r>
              <a:rPr lang="en-US" sz="1400" b="1" dirty="0"/>
              <a:t>Week 2: Preliminaries Refresher</a:t>
            </a:r>
          </a:p>
          <a:p>
            <a:pPr lvl="0" fontAlgn="base"/>
            <a:r>
              <a:rPr lang="en-US" sz="1400" dirty="0"/>
              <a:t>Week 3: Introduction to differentiable programming </a:t>
            </a:r>
          </a:p>
          <a:p>
            <a:pPr lvl="0"/>
            <a:r>
              <a:rPr lang="en-US" sz="1400" dirty="0"/>
              <a:t>Week 4: Physics-informed neural networks (PINNs)</a:t>
            </a:r>
          </a:p>
          <a:p>
            <a:pPr lvl="0"/>
            <a:r>
              <a:rPr lang="en-US" sz="1400" dirty="0"/>
              <a:t>Week 5: Neural ordinary differential equations (NODEs)</a:t>
            </a:r>
          </a:p>
          <a:p>
            <a:pPr lvl="0" fontAlgn="base"/>
            <a:r>
              <a:rPr lang="en-US" sz="1400" dirty="0"/>
              <a:t>Week 6: Neural differential equations with constraints</a:t>
            </a:r>
          </a:p>
          <a:p>
            <a:pPr lvl="0" fontAlgn="base"/>
            <a:r>
              <a:rPr lang="en-US" sz="1400" dirty="0"/>
              <a:t>Week 7: Learning to optimize (L2O)</a:t>
            </a:r>
          </a:p>
          <a:p>
            <a:pPr lvl="0" fontAlgn="base"/>
            <a:r>
              <a:rPr lang="en-US" sz="1400" dirty="0"/>
              <a:t>Week 8: Feasibility restoration methods in L2O</a:t>
            </a:r>
          </a:p>
          <a:p>
            <a:pPr lvl="0" fontAlgn="base"/>
            <a:r>
              <a:rPr lang="en-US" sz="1400" dirty="0"/>
              <a:t>Week 9: Differentiable control</a:t>
            </a:r>
          </a:p>
          <a:p>
            <a:pPr lvl="0" fontAlgn="base"/>
            <a:r>
              <a:rPr lang="en-US" sz="1400" dirty="0"/>
              <a:t>Week 10: </a:t>
            </a:r>
            <a:r>
              <a:rPr lang="en-US" sz="1400" dirty="0" err="1"/>
              <a:t>SciML</a:t>
            </a:r>
            <a:r>
              <a:rPr lang="en-US" sz="1400" dirty="0"/>
              <a:t> applications</a:t>
            </a:r>
          </a:p>
          <a:p>
            <a:pPr lvl="0" fontAlgn="base"/>
            <a:r>
              <a:rPr lang="en-US" sz="14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E824-6471-ABBF-59E7-83FF3264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3342C92-65CF-FE0B-84F7-26A0C5CA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Deep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CB0AF-1AB7-C89D-16BF-18E55F02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8" y="648155"/>
            <a:ext cx="6519916" cy="1617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212CF9-A07C-7352-053E-C4D86E13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" y="2355330"/>
            <a:ext cx="6598893" cy="1617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29896-A0BD-EBCE-4768-CF2388FC5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7" y="4159144"/>
            <a:ext cx="6565327" cy="779703"/>
          </a:xfrm>
          <a:prstGeom prst="rect">
            <a:avLst/>
          </a:prstGeom>
        </p:spPr>
      </p:pic>
      <p:pic>
        <p:nvPicPr>
          <p:cNvPr id="10" name="Picture 2" descr="A Brief introduction to Perceptron | by Manhar Sharma | Becoming Human:  Artificial Intelligence Magazine">
            <a:extLst>
              <a:ext uri="{FF2B5EF4-FFF2-40B4-BE49-F238E27FC236}">
                <a16:creationId xmlns:a16="http://schemas.microsoft.com/office/drawing/2014/main" id="{5A4F0362-0071-98A6-2BD3-EF779902D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/>
          <a:stretch>
            <a:fillRect/>
          </a:stretch>
        </p:blipFill>
        <p:spPr bwMode="auto">
          <a:xfrm>
            <a:off x="6736026" y="2468259"/>
            <a:ext cx="2407974" cy="12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A41A9CD-5CDC-203B-43E1-CDFFE15B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"/>
          <a:stretch/>
        </p:blipFill>
        <p:spPr bwMode="auto">
          <a:xfrm>
            <a:off x="6983046" y="363414"/>
            <a:ext cx="1913934" cy="21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U vs. Sigmoid Function in Deep Neural Networks | dl-question-bank ...">
            <a:extLst>
              <a:ext uri="{FF2B5EF4-FFF2-40B4-BE49-F238E27FC236}">
                <a16:creationId xmlns:a16="http://schemas.microsoft.com/office/drawing/2014/main" id="{E157A770-EE9F-EDA7-481C-36303FF4E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34" y="3944981"/>
            <a:ext cx="2471049" cy="9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3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6014-27F8-98C6-EE84-DF4A2681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C3DBB1-8A6C-C130-3AAB-F03B70A4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Deep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EB9DC-743F-7E62-61AC-F7415083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8" y="648155"/>
            <a:ext cx="6519916" cy="1617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E0EB-5D88-6DA1-4C6C-0119B0A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" y="2355330"/>
            <a:ext cx="6598893" cy="1617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ECE97-5EDE-F9A0-CB6B-5BEF08815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7" y="4159144"/>
            <a:ext cx="6565327" cy="779703"/>
          </a:xfrm>
          <a:prstGeom prst="rect">
            <a:avLst/>
          </a:prstGeom>
        </p:spPr>
      </p:pic>
      <p:pic>
        <p:nvPicPr>
          <p:cNvPr id="10" name="Picture 2" descr="A Brief introduction to Perceptron | by Manhar Sharma | Becoming Human:  Artificial Intelligence Magazine">
            <a:extLst>
              <a:ext uri="{FF2B5EF4-FFF2-40B4-BE49-F238E27FC236}">
                <a16:creationId xmlns:a16="http://schemas.microsoft.com/office/drawing/2014/main" id="{B79D56AC-F6D1-DAE3-7C0B-AE68F0089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/>
          <a:stretch>
            <a:fillRect/>
          </a:stretch>
        </p:blipFill>
        <p:spPr bwMode="auto">
          <a:xfrm>
            <a:off x="6736026" y="2468259"/>
            <a:ext cx="2407974" cy="12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A590645-A03E-C8C0-625C-761A99294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"/>
          <a:stretch/>
        </p:blipFill>
        <p:spPr bwMode="auto">
          <a:xfrm>
            <a:off x="6983046" y="363414"/>
            <a:ext cx="1913934" cy="21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U vs. Sigmoid Function in Deep Neural Networks | dl-question-bank ...">
            <a:extLst>
              <a:ext uri="{FF2B5EF4-FFF2-40B4-BE49-F238E27FC236}">
                <a16:creationId xmlns:a16="http://schemas.microsoft.com/office/drawing/2014/main" id="{9A06A585-FDD0-55A4-20F8-C7DFBA9C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34" y="3944981"/>
            <a:ext cx="2471049" cy="9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8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F0DC-158D-76B8-ED6E-C09B34C66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65ADA2A-7005-A31A-09AA-0E100E37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Neural Networks</a:t>
            </a:r>
            <a:r>
              <a:rPr lang="en-US" sz="1875" dirty="0"/>
              <a:t> as Universal Approximators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010F5-7273-E08A-62DF-D0A0A59CD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3" y="590401"/>
            <a:ext cx="6923314" cy="2612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E2C1D-36B9-8013-38CC-49315A116722}"/>
              </a:ext>
            </a:extLst>
          </p:cNvPr>
          <p:cNvSpPr txBox="1"/>
          <p:nvPr/>
        </p:nvSpPr>
        <p:spPr>
          <a:xfrm>
            <a:off x="888274" y="3313836"/>
            <a:ext cx="670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Theorem 2.4.1 establishes that even shallow neural networks can approximate any continuous function on a compact domain arbitrarily well, highlighting the expressive power of neural architectures. Depth and modern activation functions improve efficiency, but the universality property already holds for single-layer networks.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13DDE-72C4-E1C7-A32E-DC9C82870E27}"/>
              </a:ext>
            </a:extLst>
          </p:cNvPr>
          <p:cNvSpPr txBox="1"/>
          <p:nvPr/>
        </p:nvSpPr>
        <p:spPr>
          <a:xfrm>
            <a:off x="714103" y="4370300"/>
            <a:ext cx="74937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Hornik, K., M. Stinchcombe, and H. White (1989). “Multilayer feedforward networks are universal approximators”. In: Neural Networks 2.5, pp. 359–366 </a:t>
            </a:r>
          </a:p>
          <a:p>
            <a:r>
              <a:rPr lang="en-US" sz="1000" dirty="0" err="1"/>
              <a:t>Cybenko</a:t>
            </a:r>
            <a:r>
              <a:rPr lang="en-US" sz="1000" dirty="0"/>
              <a:t>, G. (1989). “Approximation by superpositions of a sigmoidal function”. In: Mathematics of Control, Signals and Systems 2.4, pp. 303–314.</a:t>
            </a:r>
          </a:p>
        </p:txBody>
      </p:sp>
    </p:spTree>
    <p:extLst>
      <p:ext uri="{BB962C8B-B14F-4D97-AF65-F5344CB8AC3E}">
        <p14:creationId xmlns:p14="http://schemas.microsoft.com/office/powerpoint/2010/main" val="18013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8A237-F2E9-4530-CDAF-FC6C3875E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82217AC-C8C3-BB86-E603-1C51FFFA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Deep Neural Network Loss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38D2-BE34-E68A-79CD-710B63E4365C}"/>
              </a:ext>
            </a:extLst>
          </p:cNvPr>
          <p:cNvSpPr txBox="1"/>
          <p:nvPr/>
        </p:nvSpPr>
        <p:spPr>
          <a:xfrm>
            <a:off x="6456040" y="574355"/>
            <a:ext cx="2287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Training a neural network is framed as minimizing an empirical risk defined over a dataset.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07200-8F49-B51D-4E8E-95ECE263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39"/>
            <a:ext cx="6290579" cy="2196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375C5A-456B-7A2C-1A9A-B1FD480C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" y="2750889"/>
            <a:ext cx="6232510" cy="953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F834F4-BB69-057E-4FE5-0D3F1B22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" y="3779521"/>
            <a:ext cx="6231305" cy="1350917"/>
          </a:xfrm>
          <a:prstGeom prst="rect">
            <a:avLst/>
          </a:prstGeom>
        </p:spPr>
      </p:pic>
      <p:pic>
        <p:nvPicPr>
          <p:cNvPr id="1028" name="Picture 4" descr="Loss Function Definition | DeepAI">
            <a:extLst>
              <a:ext uri="{FF2B5EF4-FFF2-40B4-BE49-F238E27FC236}">
                <a16:creationId xmlns:a16="http://schemas.microsoft.com/office/drawing/2014/main" id="{37237B27-EEC5-A049-7303-DF6ADA57E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0" b="14089"/>
          <a:stretch>
            <a:fillRect/>
          </a:stretch>
        </p:blipFill>
        <p:spPr bwMode="auto">
          <a:xfrm>
            <a:off x="6779621" y="1744408"/>
            <a:ext cx="2238103" cy="14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ss Functions — ML Glossary documentation">
            <a:extLst>
              <a:ext uri="{FF2B5EF4-FFF2-40B4-BE49-F238E27FC236}">
                <a16:creationId xmlns:a16="http://schemas.microsoft.com/office/drawing/2014/main" id="{5B1B5768-57E1-C1EB-82FB-393C2A3A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43" y="3322814"/>
            <a:ext cx="2549877" cy="18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25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3F903-4A0D-3868-5241-C8CDB24D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4DD3078-3F4F-B308-4C80-120A3793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Training Deep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7F79E-B22F-9DF9-490D-B1405265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59" y="551977"/>
            <a:ext cx="7360028" cy="730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317BB-0AA6-7E46-B418-24423DD5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" y="1876843"/>
            <a:ext cx="7147883" cy="1990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418EE4-9DBA-6EF6-57D9-FA0EC173992C}"/>
              </a:ext>
            </a:extLst>
          </p:cNvPr>
          <p:cNvSpPr txBox="1"/>
          <p:nvPr/>
        </p:nvSpPr>
        <p:spPr>
          <a:xfrm>
            <a:off x="644434" y="1276030"/>
            <a:ext cx="7327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Mini-batches allow training to scale to large datasets: instead of computing the full gradient over𝑁 samples, updates are made from small, random subsets, utilizing stochastic gradient descent (SGD).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51506A-94EB-E598-4685-BAC5B8BDA0AE}"/>
              </a:ext>
            </a:extLst>
          </p:cNvPr>
          <p:cNvSpPr txBox="1"/>
          <p:nvPr/>
        </p:nvSpPr>
        <p:spPr>
          <a:xfrm>
            <a:off x="644434" y="3891060"/>
            <a:ext cx="75721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Deep learning commonly employs adaptive optimizers such as </a:t>
            </a:r>
            <a:r>
              <a:rPr lang="en-US" sz="1200" dirty="0" err="1"/>
              <a:t>Adagrad</a:t>
            </a:r>
            <a:r>
              <a:rPr lang="en-US" sz="1200" dirty="0"/>
              <a:t>, and Adam which adjust step sizes per parameter and handle noisy gradients effectively, improving training robustness on large-scale datasets.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962F3-DD8C-3484-23F8-5A68D5B79A1B}"/>
              </a:ext>
            </a:extLst>
          </p:cNvPr>
          <p:cNvSpPr txBox="1"/>
          <p:nvPr/>
        </p:nvSpPr>
        <p:spPr>
          <a:xfrm>
            <a:off x="644434" y="4435614"/>
            <a:ext cx="77861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Duchi, J., E. Hazan, and Y. Singer (2011). “Adaptive </a:t>
            </a:r>
            <a:r>
              <a:rPr lang="en-US" sz="1000" dirty="0" err="1"/>
              <a:t>subgradient</a:t>
            </a:r>
            <a:r>
              <a:rPr lang="en-US" sz="1000" dirty="0"/>
              <a:t> methods for online learning and stochastic optimization”. In: Journal of Machine Learning Research 12.61, pp. 2121–2159</a:t>
            </a:r>
          </a:p>
          <a:p>
            <a:r>
              <a:rPr lang="en-US" sz="1000" dirty="0"/>
              <a:t>Kingma, D. P. and J. Ba (2015). “Adam: A method for stochastic optimization”. In: International Conference on Learning Representations (ICLR). arXiv:1412.6980.</a:t>
            </a:r>
          </a:p>
        </p:txBody>
      </p:sp>
    </p:spTree>
    <p:extLst>
      <p:ext uri="{BB962C8B-B14F-4D97-AF65-F5344CB8AC3E}">
        <p14:creationId xmlns:p14="http://schemas.microsoft.com/office/powerpoint/2010/main" val="17921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9DC6D-D8CD-EE7F-5C2C-5ADEBFB6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640DBDC-3DB6-CC28-B1EF-A27DB8BD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3222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D22D0-E726-647F-D2EA-3D69D62D0D5D}"/>
              </a:ext>
            </a:extLst>
          </p:cNvPr>
          <p:cNvSpPr txBox="1"/>
          <p:nvPr/>
        </p:nvSpPr>
        <p:spPr>
          <a:xfrm>
            <a:off x="188422" y="1478752"/>
            <a:ext cx="38404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Algorithmically generate similar plots.</a:t>
            </a:r>
          </a:p>
          <a:p>
            <a:r>
              <a:rPr lang="en-US" sz="1400" dirty="0"/>
              <a:t>Compare different optimization algorithms and different non-convex objective functions. 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file that generates gif or </a:t>
            </a:r>
            <a:r>
              <a:rPr lang="en-US" sz="1400" dirty="0" err="1"/>
              <a:t>png</a:t>
            </a:r>
            <a:r>
              <a:rPr lang="en-US" sz="1400" dirty="0"/>
              <a:t> file.</a:t>
            </a:r>
          </a:p>
        </p:txBody>
      </p:sp>
      <p:pic>
        <p:nvPicPr>
          <p:cNvPr id="3" name="Picture 6" descr="without-scaling-information-really-struggle-to-here-SGD-gets-no-where-Nesterov-Accelerated-Momentum-exhibits-oscillations-unt">
            <a:extLst>
              <a:ext uri="{FF2B5EF4-FFF2-40B4-BE49-F238E27FC236}">
                <a16:creationId xmlns:a16="http://schemas.microsoft.com/office/drawing/2014/main" id="{04DC8A13-5CB5-C22B-7190-2B971C708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/>
          <a:stretch>
            <a:fillRect/>
          </a:stretch>
        </p:blipFill>
        <p:spPr bwMode="auto">
          <a:xfrm>
            <a:off x="6617876" y="798625"/>
            <a:ext cx="2402407" cy="19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B784FEF-DE03-F98F-F7BF-C44DCF71D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29"/>
          <a:stretch>
            <a:fillRect/>
          </a:stretch>
        </p:blipFill>
        <p:spPr bwMode="auto">
          <a:xfrm>
            <a:off x="4336870" y="1034142"/>
            <a:ext cx="2112438" cy="16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5196F5-896C-D440-6C8E-EB6439C270A4}"/>
              </a:ext>
            </a:extLst>
          </p:cNvPr>
          <p:cNvSpPr txBox="1"/>
          <p:nvPr/>
        </p:nvSpPr>
        <p:spPr>
          <a:xfrm>
            <a:off x="236318" y="3664604"/>
            <a:ext cx="38404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HW2 (Optional): </a:t>
            </a:r>
            <a:r>
              <a:rPr lang="en-US" sz="1400" dirty="0"/>
              <a:t>Derive convergence proof for gradient descent using Descent Lemma.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149E0-5E50-E586-8AA2-B54A6F512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923" y="3330684"/>
            <a:ext cx="4823360" cy="10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2E77-3D92-B652-61B7-F7E7E047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63CF25-92B6-F5DF-17AA-141F2A81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5768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Mathematical and Algorithmic Foundations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E84E4-A147-3AA6-231D-580C5F3C4031}"/>
              </a:ext>
            </a:extLst>
          </p:cNvPr>
          <p:cNvSpPr/>
          <p:nvPr/>
        </p:nvSpPr>
        <p:spPr>
          <a:xfrm>
            <a:off x="5099563" y="2195559"/>
            <a:ext cx="1902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Deep learning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CF52-7075-6245-8708-74CF21AF3F80}"/>
              </a:ext>
            </a:extLst>
          </p:cNvPr>
          <p:cNvSpPr/>
          <p:nvPr/>
        </p:nvSpPr>
        <p:spPr>
          <a:xfrm>
            <a:off x="3510589" y="2198574"/>
            <a:ext cx="176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Optimization</a:t>
            </a:r>
            <a:endParaRPr lang="en-US" sz="1400" dirty="0"/>
          </a:p>
        </p:txBody>
      </p:sp>
      <p:pic>
        <p:nvPicPr>
          <p:cNvPr id="13" name="Picture 12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DE7FC715-1B04-A014-5695-ACC0C881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38" y="2808320"/>
            <a:ext cx="1628498" cy="16298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E9E44A-8556-45E0-19C0-BAD9BE513E1D}"/>
              </a:ext>
            </a:extLst>
          </p:cNvPr>
          <p:cNvSpPr/>
          <p:nvPr/>
        </p:nvSpPr>
        <p:spPr>
          <a:xfrm>
            <a:off x="158521" y="2192881"/>
            <a:ext cx="1597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Linear Algebra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3BBCC9-DFDA-054E-86D9-F7C7C0C0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50" y="741151"/>
            <a:ext cx="6358974" cy="12055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D235E8-F6B6-E774-5BDB-BA46EA5B6E1E}"/>
              </a:ext>
            </a:extLst>
          </p:cNvPr>
          <p:cNvSpPr/>
          <p:nvPr/>
        </p:nvSpPr>
        <p:spPr>
          <a:xfrm>
            <a:off x="1756380" y="2192881"/>
            <a:ext cx="1597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Calculus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8E2C02-3971-9694-F888-720C0D820C89}"/>
              </a:ext>
            </a:extLst>
          </p:cNvPr>
          <p:cNvSpPr/>
          <p:nvPr/>
        </p:nvSpPr>
        <p:spPr>
          <a:xfrm>
            <a:off x="7083152" y="2204267"/>
            <a:ext cx="1902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Dynamics and Control</a:t>
            </a:r>
            <a:endParaRPr lang="en-US" sz="1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6687FF-D75A-B90D-5612-BD2699639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"/>
          <a:stretch>
            <a:fillRect/>
          </a:stretch>
        </p:blipFill>
        <p:spPr bwMode="auto">
          <a:xfrm>
            <a:off x="1747460" y="2796917"/>
            <a:ext cx="1735585" cy="17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9DEEDDD-AF60-7821-5245-F034CB924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" y="2768501"/>
            <a:ext cx="1680552" cy="17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80F483A-09DE-DF75-2389-F2D85951A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3"/>
          <a:stretch>
            <a:fillRect/>
          </a:stretch>
        </p:blipFill>
        <p:spPr bwMode="auto">
          <a:xfrm>
            <a:off x="6820904" y="2680753"/>
            <a:ext cx="2202668" cy="183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C45E74-A764-CBA0-251B-8B853CCD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78" y="2768501"/>
            <a:ext cx="1832035" cy="17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1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49CCE-365E-7796-7BCC-89F5FB87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74949E5-742C-D6C4-8BEB-EEF01B7B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1849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Linear Algebra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37689-D030-7EF6-5014-5F54D7739D37}"/>
              </a:ext>
            </a:extLst>
          </p:cNvPr>
          <p:cNvSpPr txBox="1"/>
          <p:nvPr/>
        </p:nvSpPr>
        <p:spPr>
          <a:xfrm>
            <a:off x="396240" y="698752"/>
            <a:ext cx="8421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Linear algebra provides the foundation for numerical methods, optimization, and neural networks.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1DB7F-0CE5-2438-7770-A2A521C6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816"/>
          <a:stretch>
            <a:fillRect/>
          </a:stretch>
        </p:blipFill>
        <p:spPr>
          <a:xfrm>
            <a:off x="117567" y="1249397"/>
            <a:ext cx="6648245" cy="16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27259-F12A-6845-D359-3823874C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406" b="16490"/>
          <a:stretch>
            <a:fillRect/>
          </a:stretch>
        </p:blipFill>
        <p:spPr>
          <a:xfrm>
            <a:off x="117566" y="3383928"/>
            <a:ext cx="6648245" cy="1249929"/>
          </a:xfrm>
          <a:prstGeom prst="rect">
            <a:avLst/>
          </a:prstGeom>
        </p:spPr>
      </p:pic>
      <p:pic>
        <p:nvPicPr>
          <p:cNvPr id="2050" name="Picture 2" descr="a clock with the number 1 at the center of the circle">
            <a:extLst>
              <a:ext uri="{FF2B5EF4-FFF2-40B4-BE49-F238E27FC236}">
                <a16:creationId xmlns:a16="http://schemas.microsoft.com/office/drawing/2014/main" id="{034E0819-C1F4-7F4B-ADE6-DBF6E068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19" y="1462371"/>
            <a:ext cx="1565909" cy="15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564AF0-B3D1-4367-360A-9072A144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307" y="3383928"/>
            <a:ext cx="2206126" cy="153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50E08E-CE78-8434-A229-438D2323DB3F}"/>
              </a:ext>
            </a:extLst>
          </p:cNvPr>
          <p:cNvSpPr txBox="1"/>
          <p:nvPr/>
        </p:nvSpPr>
        <p:spPr>
          <a:xfrm>
            <a:off x="117567" y="2878358"/>
            <a:ext cx="6143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Inner product measures both the similarity and the angle between two vectors.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BFFD8-6010-C1D7-DFBF-B353C1DD281C}"/>
              </a:ext>
            </a:extLst>
          </p:cNvPr>
          <p:cNvSpPr txBox="1"/>
          <p:nvPr/>
        </p:nvSpPr>
        <p:spPr>
          <a:xfrm>
            <a:off x="117566" y="4637949"/>
            <a:ext cx="5765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Matrices represent linear transformations that rotate, scale, or shear vectors.</a:t>
            </a:r>
          </a:p>
        </p:txBody>
      </p:sp>
    </p:spTree>
    <p:extLst>
      <p:ext uri="{BB962C8B-B14F-4D97-AF65-F5344CB8AC3E}">
        <p14:creationId xmlns:p14="http://schemas.microsoft.com/office/powerpoint/2010/main" val="34080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02B3-2B20-DD7A-A2AF-20DD5095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40CD917-668F-8F45-8E1C-15418011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1849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Linear Algebra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E2F56-C33E-D5FD-FB9E-A6BCEE30F788}"/>
              </a:ext>
            </a:extLst>
          </p:cNvPr>
          <p:cNvSpPr txBox="1"/>
          <p:nvPr/>
        </p:nvSpPr>
        <p:spPr>
          <a:xfrm>
            <a:off x="152400" y="1899019"/>
            <a:ext cx="6143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Matrix multiplication encodes composition of </a:t>
            </a:r>
            <a:r>
              <a:rPr lang="fr-FR" sz="1200" dirty="0" err="1"/>
              <a:t>linear</a:t>
            </a:r>
            <a:r>
              <a:rPr lang="fr-FR" sz="1200" dirty="0"/>
              <a:t> transformations.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F3666-7D76-E94C-FEF2-9DA72BE2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7" y="615884"/>
            <a:ext cx="6439989" cy="131020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7CFA3F-54B0-9671-F959-1909E275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84" y="108376"/>
            <a:ext cx="2217715" cy="19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4479B-B9F5-2215-ED7C-989BD577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" y="2191010"/>
            <a:ext cx="6439989" cy="1136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27B00-ED19-DBA2-49C5-2FDEE11E8A5B}"/>
              </a:ext>
            </a:extLst>
          </p:cNvPr>
          <p:cNvSpPr txBox="1"/>
          <p:nvPr/>
        </p:nvSpPr>
        <p:spPr>
          <a:xfrm>
            <a:off x="111033" y="3313995"/>
            <a:ext cx="6357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inverse of A represents the linear transformation that reverses the effect of A.</a:t>
            </a:r>
          </a:p>
        </p:txBody>
      </p:sp>
      <p:pic>
        <p:nvPicPr>
          <p:cNvPr id="3076" name="Picture 4" descr="Matrix Inverse - Notes by Lex">
            <a:extLst>
              <a:ext uri="{FF2B5EF4-FFF2-40B4-BE49-F238E27FC236}">
                <a16:creationId xmlns:a16="http://schemas.microsoft.com/office/drawing/2014/main" id="{FC3A69B2-C7BB-ED2B-E26F-C85A19DF7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8270" r="26071" b="17063"/>
          <a:stretch>
            <a:fillRect/>
          </a:stretch>
        </p:blipFill>
        <p:spPr bwMode="auto">
          <a:xfrm>
            <a:off x="6771588" y="2021308"/>
            <a:ext cx="1819417" cy="153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5315F6-45F9-0FB5-7C9D-E0F120872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7" y="3652390"/>
            <a:ext cx="6439989" cy="1372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C0814-3F01-0977-4A27-13CAA9F0C1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214" r="15619"/>
          <a:stretch>
            <a:fillRect/>
          </a:stretch>
        </p:blipFill>
        <p:spPr>
          <a:xfrm>
            <a:off x="6995958" y="3696879"/>
            <a:ext cx="1634236" cy="13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C3970-5D0C-1187-D0D9-4B3BD180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FFA147C-413E-D560-5020-97FB96C1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9345D-C2D5-CBBD-BEC8-587F7D081EDC}"/>
              </a:ext>
            </a:extLst>
          </p:cNvPr>
          <p:cNvSpPr txBox="1"/>
          <p:nvPr/>
        </p:nvSpPr>
        <p:spPr>
          <a:xfrm>
            <a:off x="121919" y="442217"/>
            <a:ext cx="8900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Norms quantify size, length, or energy of a vector or a matrix. They are used to measure approximation quality, impose regularization, and assess stability.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5B14F-2049-F64B-1EB5-A4BE26F5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6" y="1009061"/>
            <a:ext cx="6462311" cy="1089706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4094CAB-5A48-3147-8F0A-7BB510672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90" y="965437"/>
            <a:ext cx="2321837" cy="23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17ACE9-7A92-489A-C3CB-CAA94D1ED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57" y="2059414"/>
            <a:ext cx="6391963" cy="1314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1A0F1F-7B79-754B-7A81-79366C6FB784}"/>
              </a:ext>
            </a:extLst>
          </p:cNvPr>
          <p:cNvSpPr txBox="1"/>
          <p:nvPr/>
        </p:nvSpPr>
        <p:spPr>
          <a:xfrm>
            <a:off x="171714" y="337344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Measures the length of a matrix by flattening it into a vector.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9D2F97-8E34-32D4-ED4E-209626169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14" y="3650440"/>
            <a:ext cx="6434759" cy="124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496C4D-F3BC-8F88-15F2-8B3DEF382A52}"/>
              </a:ext>
            </a:extLst>
          </p:cNvPr>
          <p:cNvSpPr txBox="1"/>
          <p:nvPr/>
        </p:nvSpPr>
        <p:spPr>
          <a:xfrm>
            <a:off x="121919" y="483566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Measures maximum factor by which 𝐴 can stretch a vector.</a:t>
            </a:r>
          </a:p>
        </p:txBody>
      </p:sp>
      <p:pic>
        <p:nvPicPr>
          <p:cNvPr id="4106" name="Picture 10" descr="Spektralnorm – Wikipedia">
            <a:extLst>
              <a:ext uri="{FF2B5EF4-FFF2-40B4-BE49-F238E27FC236}">
                <a16:creationId xmlns:a16="http://schemas.microsoft.com/office/drawing/2014/main" id="{3343F482-7CD9-3312-2354-70BF62705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39" y="3373441"/>
            <a:ext cx="1752327" cy="17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BAE0-2CEC-6C91-23DE-98F45E9D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F5F63EB-810E-D61D-C01F-8E0C941E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295025"/>
          </a:xfrm>
        </p:spPr>
        <p:txBody>
          <a:bodyPr/>
          <a:lstStyle/>
          <a:p>
            <a:r>
              <a:rPr lang="en-US" sz="1875" dirty="0"/>
              <a:t>Subspaces and Orthogonality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6B7C4-F6DD-BB82-C117-A8B24A885579}"/>
              </a:ext>
            </a:extLst>
          </p:cNvPr>
          <p:cNvSpPr txBox="1"/>
          <p:nvPr/>
        </p:nvSpPr>
        <p:spPr>
          <a:xfrm>
            <a:off x="230671" y="436992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Subspaces, orthogonality, and projections describe the geometry of linear systems.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899C0-594B-EDFD-A4BD-5992CA5E0783}"/>
              </a:ext>
            </a:extLst>
          </p:cNvPr>
          <p:cNvSpPr txBox="1"/>
          <p:nvPr/>
        </p:nvSpPr>
        <p:spPr>
          <a:xfrm>
            <a:off x="117171" y="1378371"/>
            <a:ext cx="6839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Orthogonality generalizes the idea of vectors being perpendicular (no overlap). Orthogonal matrices preserve lengths and angles.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B1927-757B-DFB1-0AFD-3FC56C324D2E}"/>
              </a:ext>
            </a:extLst>
          </p:cNvPr>
          <p:cNvSpPr txBox="1"/>
          <p:nvPr/>
        </p:nvSpPr>
        <p:spPr>
          <a:xfrm>
            <a:off x="117172" y="2520150"/>
            <a:ext cx="63989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Projection matrices formalize the idea of dropping a vector onto a subspace.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61C473-3BC5-2B7D-0655-7346D2C4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5" y="752042"/>
            <a:ext cx="6728842" cy="660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D3768-A6AF-63AE-8308-337928F1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1" y="1807228"/>
            <a:ext cx="6784403" cy="712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9D2217-B986-1CE0-C839-4C9422647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72" y="2803282"/>
            <a:ext cx="6680612" cy="6675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954732-9E63-A866-0E2F-49F18114FEE9}"/>
              </a:ext>
            </a:extLst>
          </p:cNvPr>
          <p:cNvSpPr txBox="1"/>
          <p:nvPr/>
        </p:nvSpPr>
        <p:spPr>
          <a:xfrm>
            <a:off x="117173" y="3434161"/>
            <a:ext cx="6655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matrix rank measures how many independent directions its column spans, tells us the dimension of the space the matrix maps onto.</a:t>
            </a:r>
          </a:p>
          <a:p>
            <a:r>
              <a:rPr lang="en-US" sz="1200" dirty="0"/>
              <a:t> span.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6019DE1-EEEE-23D1-FF20-82C0FEC04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72" y="3872269"/>
            <a:ext cx="6655740" cy="794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C20388-8D83-D74A-C81A-7917F36E3B11}"/>
              </a:ext>
            </a:extLst>
          </p:cNvPr>
          <p:cNvSpPr txBox="1"/>
          <p:nvPr/>
        </p:nvSpPr>
        <p:spPr>
          <a:xfrm>
            <a:off x="117171" y="4662354"/>
            <a:ext cx="65869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</a:t>
            </a:r>
            <a:r>
              <a:rPr lang="en-US" sz="1200" dirty="0" err="1"/>
              <a:t>nullspace</a:t>
            </a:r>
            <a:r>
              <a:rPr lang="en-US" sz="1200" dirty="0"/>
              <a:t> consists of all input directions that a matrix collapses to zero. It reveals hidden redundancies in a system and is key in identifiability analysis and model reduction.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A0EDDF1-36BD-3347-7085-87CB83087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26" y="3132284"/>
            <a:ext cx="1932925" cy="19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BFE45B3-F1AD-CA28-2CC2-1702204EA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59"/>
          <a:stretch>
            <a:fillRect/>
          </a:stretch>
        </p:blipFill>
        <p:spPr bwMode="auto">
          <a:xfrm>
            <a:off x="6956826" y="633554"/>
            <a:ext cx="2070002" cy="232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55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5CDF1-3969-AE6D-BF66-E2AB928F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3C056C-DC88-8E10-CBC2-3C070450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Spectral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62C36-BCA5-7992-B4E7-49381EC03F04}"/>
              </a:ext>
            </a:extLst>
          </p:cNvPr>
          <p:cNvSpPr txBox="1"/>
          <p:nvPr/>
        </p:nvSpPr>
        <p:spPr>
          <a:xfrm>
            <a:off x="239379" y="496686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Spectral properties describe how linear transformations act along invariant (not changing) directions.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F8D9C-B058-0CDC-DA10-D4D3D716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4" y="834868"/>
            <a:ext cx="6203354" cy="945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D8EC8-9F84-CE02-77C8-C81B140198F6}"/>
              </a:ext>
            </a:extLst>
          </p:cNvPr>
          <p:cNvSpPr txBox="1"/>
          <p:nvPr/>
        </p:nvSpPr>
        <p:spPr>
          <a:xfrm>
            <a:off x="92943" y="1736435"/>
            <a:ext cx="543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Eigenvalues capture invariant scaling directions of a linear transformation.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553E588-8339-F71F-3F8A-D0D6D247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534" y="1009045"/>
            <a:ext cx="2414453" cy="18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A0210-7132-73F4-9BDB-86FD891A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0" y="2015141"/>
            <a:ext cx="6203354" cy="1548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27D76-AF5F-61C2-F64B-BF9338968B44}"/>
              </a:ext>
            </a:extLst>
          </p:cNvPr>
          <p:cNvSpPr txBox="1"/>
          <p:nvPr/>
        </p:nvSpPr>
        <p:spPr>
          <a:xfrm>
            <a:off x="120540" y="3537256"/>
            <a:ext cx="63989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Singular values measure how much a matrix stretches vectors along different directions.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A758438-F0E9-168E-2ABE-A23A7835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49" y="3000342"/>
            <a:ext cx="2539997" cy="209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0B4B9-AED1-46A3-CF3A-2E2DA01D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0" y="3770713"/>
            <a:ext cx="6257109" cy="13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43E9-369D-D8E3-CCD1-FB093B82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6D3BFED-CDC5-48FB-CAA3-8599545C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Calculus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6C75E-2602-D6DD-6484-93B2D71CC06D}"/>
              </a:ext>
            </a:extLst>
          </p:cNvPr>
          <p:cNvSpPr txBox="1"/>
          <p:nvPr/>
        </p:nvSpPr>
        <p:spPr>
          <a:xfrm>
            <a:off x="239379" y="496686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Calculus provides the fundamental tools to understand and quantify change and accumulation.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9F893-9F4D-AFC2-C1F2-D3B31EFE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7" y="822178"/>
            <a:ext cx="7180198" cy="192747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8618C2D-4E0D-E7B1-81C8-B2B96678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8" y="3160220"/>
            <a:ext cx="2755719" cy="19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000D3A-6FB5-64AF-A318-75E827E56409}"/>
              </a:ext>
            </a:extLst>
          </p:cNvPr>
          <p:cNvSpPr/>
          <p:nvPr/>
        </p:nvSpPr>
        <p:spPr>
          <a:xfrm>
            <a:off x="1254387" y="2883221"/>
            <a:ext cx="1597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Differential calculus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FC9703-4EAE-8E63-8625-51914894AF57}"/>
              </a:ext>
            </a:extLst>
          </p:cNvPr>
          <p:cNvSpPr/>
          <p:nvPr/>
        </p:nvSpPr>
        <p:spPr>
          <a:xfrm>
            <a:off x="5251622" y="2883220"/>
            <a:ext cx="1597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Integral calculus</a:t>
            </a:r>
            <a:endParaRPr lang="en-US" sz="12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0C9D145-5C19-F51C-0594-04CAEF3F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88241"/>
            <a:ext cx="3178629" cy="17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12062</TotalTime>
  <Words>1188</Words>
  <Application>Microsoft Office PowerPoint</Application>
  <PresentationFormat>On-screen Show (16:9)</PresentationFormat>
  <Paragraphs>108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Mathematical and Algorithmic Foundations</vt:lpstr>
      <vt:lpstr>Linear Algebra</vt:lpstr>
      <vt:lpstr>Linear Algebra</vt:lpstr>
      <vt:lpstr>Norms</vt:lpstr>
      <vt:lpstr>Subspaces and Orthogonality</vt:lpstr>
      <vt:lpstr>Spectral Theory</vt:lpstr>
      <vt:lpstr>Calculus</vt:lpstr>
      <vt:lpstr>Gradients, Jacobians, and Hessians</vt:lpstr>
      <vt:lpstr>Differentiation Rules</vt:lpstr>
      <vt:lpstr>Optimization</vt:lpstr>
      <vt:lpstr>Optimization</vt:lpstr>
      <vt:lpstr>Gradient-Based Methods</vt:lpstr>
      <vt:lpstr>More Gradient-Based Methods</vt:lpstr>
      <vt:lpstr>Important Properties for Gradient-Based Methods</vt:lpstr>
      <vt:lpstr>Convergence of Gradient-Based Methods</vt:lpstr>
      <vt:lpstr>Convergence of Gradient-Based Methods</vt:lpstr>
      <vt:lpstr>Deep Neural Networks</vt:lpstr>
      <vt:lpstr>Deep Neural Networks</vt:lpstr>
      <vt:lpstr>Deep Neural Networks</vt:lpstr>
      <vt:lpstr>Neural Networks as Universal Approximators</vt:lpstr>
      <vt:lpstr>Deep Neural Network Loss Functions</vt:lpstr>
      <vt:lpstr>Training Deep Neural Network</vt:lpstr>
      <vt:lpstr>Homework 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105</cp:revision>
  <dcterms:created xsi:type="dcterms:W3CDTF">2024-09-05T00:30:18Z</dcterms:created>
  <dcterms:modified xsi:type="dcterms:W3CDTF">2025-09-18T01:26:55Z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